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0" y="13824"/>
            <a:ext cx="9173135" cy="6857999"/>
            <a:chOff x="0" y="13824"/>
            <a:chExt cx="9173135" cy="6857999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824"/>
              <a:ext cx="9173135" cy="6857999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39552" y="1268760"/>
              <a:ext cx="8136904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i="1" dirty="0">
                  <a:solidFill>
                    <a:srgbClr val="002060"/>
                  </a:solidFill>
                  <a:latin typeface="Acquest Script" pitchFamily="2" charset="0"/>
                  <a:cs typeface="Times New Roman" pitchFamily="18" charset="0"/>
                </a:rPr>
                <a:t>Краткая презентация к основной образовательной </a:t>
              </a:r>
              <a:r>
                <a:rPr lang="ru-RU" sz="4800" b="1" i="1" dirty="0" smtClean="0">
                  <a:solidFill>
                    <a:srgbClr val="002060"/>
                  </a:solidFill>
                  <a:latin typeface="Acquest Script" pitchFamily="2" charset="0"/>
                  <a:cs typeface="Times New Roman" pitchFamily="18" charset="0"/>
                </a:rPr>
                <a:t>программе</a:t>
              </a:r>
              <a:endParaRPr lang="ru-RU" sz="4800" b="1" i="1" dirty="0">
                <a:solidFill>
                  <a:srgbClr val="002060"/>
                </a:solidFill>
                <a:latin typeface="Acquest Script" pitchFamily="2" charset="0"/>
                <a:cs typeface="Times New Roman" pitchFamily="18" charset="0"/>
              </a:endParaRPr>
            </a:p>
            <a:p>
              <a:pPr algn="ctr"/>
              <a:r>
                <a:rPr lang="ru-RU" sz="4800" b="1" i="1" dirty="0">
                  <a:solidFill>
                    <a:srgbClr val="002060"/>
                  </a:solidFill>
                  <a:latin typeface="Acquest Script" pitchFamily="2" charset="0"/>
                  <a:cs typeface="Times New Roman" pitchFamily="18" charset="0"/>
                </a:rPr>
                <a:t>МБДОУ – детского сада «Эллуки» Тукаевского муниципального района РТ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166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5" y="0"/>
            <a:ext cx="9143999" cy="6858000"/>
          </a:xfrm>
        </p:spPr>
      </p:pic>
      <p:grpSp>
        <p:nvGrpSpPr>
          <p:cNvPr id="7" name="Группа 6"/>
          <p:cNvGrpSpPr/>
          <p:nvPr/>
        </p:nvGrpSpPr>
        <p:grpSpPr>
          <a:xfrm>
            <a:off x="251520" y="260648"/>
            <a:ext cx="8888044" cy="6597351"/>
            <a:chOff x="251520" y="260648"/>
            <a:chExt cx="8888044" cy="6597351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6296" y="5429162"/>
              <a:ext cx="1903268" cy="142883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51520" y="260648"/>
              <a:ext cx="8712968" cy="5509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Данная программа составлена в соответствии с требованиями Федерального государственного образовательного стандарта (далее ФГОС ДО) к структуре, к условиям, к результатам освоения образовательной программы дошкольного образования и отражает особенности содержания и организации образовательного процесса для детей от 2 до 7 лет. </a:t>
              </a:r>
            </a:p>
            <a:p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Программа определяет содержание и организацию образовательного процесса, направленные на создание условий для формирования общей культуры, развитие физических, интеллектуальных и личностных качеств, формирование предпосылок учебной деятельности, обеспечивающих социальную успешность, сохранение и укрепление здоровья детей дошкольного возраста. </a:t>
              </a:r>
            </a:p>
            <a:p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Основанием для разработки образовательной программы ДОУ послужили следующие нормативно-правовые документы: </a:t>
              </a:r>
            </a:p>
            <a:p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1. Федеральный закон 273-ФЗ от 29.12.2012 г «Об образовании в Российской Федерации» </a:t>
              </a:r>
            </a:p>
            <a:p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2. Постановление Главного государственного санитарного врача РФ "Об утверждении </a:t>
              </a:r>
              <a:r>
                <a:rPr lang="ru-RU" sz="1600" b="1" i="1" dirty="0" err="1">
                  <a:latin typeface="Times New Roman" pitchFamily="18" charset="0"/>
                  <a:cs typeface="Times New Roman" pitchFamily="18" charset="0"/>
                </a:rPr>
                <a:t>СанПин</a:t>
              </a:r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 2.4.1.3049-13 "Санитарно-эпидемиологические требования к устройству, содержанию и организации режима работы дошкольных образовательных организаций" от 15 мая 2013 года №26 г. </a:t>
              </a:r>
            </a:p>
            <a:p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3. Порядок организации и осуществления образовательной деятельности по общеобразовательным программам дошкольного образования, утвержденном приказом Министерства образования и науки Российской Федерации от 30. 08. 2013 г. № 1014 </a:t>
              </a:r>
            </a:p>
            <a:p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4. Приказ Министерства образования и науки Российской Федерации (</a:t>
              </a:r>
              <a:r>
                <a:rPr lang="ru-RU" sz="1600" b="1" i="1" dirty="0" err="1">
                  <a:latin typeface="Times New Roman" pitchFamily="18" charset="0"/>
                  <a:cs typeface="Times New Roman" pitchFamily="18" charset="0"/>
                </a:rPr>
                <a:t>Минобрнауки</a:t>
              </a:r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 России) от 17 октября 2013 г. N 1155 г. Москва "Об утверждении федерального государственного образовательного стандарта дошкольного образования"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38379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539553" y="548680"/>
            <a:ext cx="828092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Программно-методическое обеспечение реализации программы: </a:t>
            </a: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1. «От рождения до школы» Примерная общеобразовательная программа дошкольного образования/ Под ред. Н.Е.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, Т.С. Комаровой, М.А. Васильевой. – 3-е изд.,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 и доп. – М.: МОЗАИКА-СИНТЕЗ, 2014. </a:t>
            </a: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Р.К.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Сөенеч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– Радость познания: региональная образовательная программа дошкольного образования/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Р.К.Шаехова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 – Казань: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, 2016. </a:t>
            </a: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3. Парциальная программа “Юный эколог” Программа экологического воспитания в детском саду. /С.Н. Николаева, М.: МОЗАИКА-СИНТЕЗ, 2017 г. </a:t>
            </a: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4. Парциальная программа. Программа обучения  детей русскому языку «Изучаем русский язык» С.М.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Гаффарова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02" y="4642108"/>
            <a:ext cx="7884368" cy="190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40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598" y="0"/>
            <a:ext cx="9184597" cy="6858000"/>
          </a:xfrm>
        </p:spPr>
      </p:pic>
      <p:sp>
        <p:nvSpPr>
          <p:cNvPr id="5" name="TextBox 4"/>
          <p:cNvSpPr txBox="1"/>
          <p:nvPr/>
        </p:nvSpPr>
        <p:spPr>
          <a:xfrm>
            <a:off x="179512" y="260648"/>
            <a:ext cx="88569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Структура ООП включает три раздела: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- целевой раздел;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- содержательный раздел;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- организационный раздел.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Целевой раздел содержит пояснительную записку. Раскрывает цели и задачи реализации программы. Описывает принципы и подходы к формированию программы, значимые характеристики. Планируемые результаты программы конкретизируют целевые ориентиры образовательного стандарта дошкольного образования.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 содержательном разделе представлено общее содержание образовательной программы, описание вариативных форм, способов, методов и средств реализации Программы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Инвариантная часть обеспечивает выполнение обязательной части основной образовательной программы дошкольного образования: выстроена в соответствии основной образовательной программы дошкольного образования «От рождения до школы» под редакцией Н.Е.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Т.С. Комаровой, М.А. Васильевой –М.: Мозаика – Синтез, 2014 г.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 обязательной части программы представлены формы, методы работы по реализации задач через совместную деятельность взрослых и детей не только в рамках образовательной деятельности, но и при проведении режимных моментов, через взаимодействие с семьями воспитанников, культурные практики, способы поддержки детей инициативы через взаимодействие с семьями воспитанников.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25" y="-171400"/>
            <a:ext cx="3157468" cy="1656184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191286" y="-171401"/>
            <a:ext cx="8856984" cy="6618357"/>
            <a:chOff x="191286" y="-171401"/>
            <a:chExt cx="8856984" cy="6618357"/>
          </a:xfrm>
        </p:grpSpPr>
        <p:sp>
          <p:nvSpPr>
            <p:cNvPr id="7" name="TextBox 6"/>
            <p:cNvSpPr txBox="1"/>
            <p:nvPr/>
          </p:nvSpPr>
          <p:spPr>
            <a:xfrm>
              <a:off x="191286" y="260647"/>
              <a:ext cx="8856984" cy="6186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Структура ООП включает три раздела: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- целевой раздел;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- содержательный раздел;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- организационный раздел.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Целевой раздел содержит пояснительную записку. Раскрывает цели и задачи реализации программы. Описывает принципы и подходы к формированию программы, значимые характеристики. Планируемые результаты программы конкретизируют целевые ориентиры образовательного стандарта дошкольного образования.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В содержательном разделе представлено общее содержание образовательной программы, описание вариативных форм, способов, методов и средств реализации Программы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Инвариантная часть обеспечивает выполнение обязательной части основной образовательной программы дошкольного образования: выстроена в соответствии основной образовательной программы дошкольного образования «От рождения до школы» под редакцией Н.Е. </a:t>
              </a:r>
              <a:r>
                <a:rPr lang="ru-RU" b="1" i="1" dirty="0" err="1">
                  <a:latin typeface="Times New Roman" pitchFamily="18" charset="0"/>
                  <a:cs typeface="Times New Roman" pitchFamily="18" charset="0"/>
                </a:rPr>
                <a:t>Вераксы</a:t>
              </a:r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, Т.С. Комаровой, М.А. Васильевой –М.: Мозаика – Синтез, 2014 г.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В обязательной части программы представлены формы, методы работы по реализации задач через совместную деятельность взрослых и детей не только в рамках образовательной деятельности, но и при проведении режимных моментов, через взаимодействие с семьями воспитанников, культурные практики, способы поддержки детей инициативы через взаимодействие с семьями воспитанников. </a:t>
              </a:r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3499" y="-171401"/>
              <a:ext cx="3157468" cy="1656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45832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0" y="188640"/>
            <a:ext cx="9144000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Содержание определяется в соответствии с 5 направлениями развития дошкольников: </a:t>
            </a:r>
          </a:p>
          <a:p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1. ОО «Социально-коммуникативное развитие» - 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само регуляции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 </a:t>
            </a:r>
          </a:p>
          <a:p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2. ОО «Познавательное развитие»-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 </a:t>
            </a:r>
          </a:p>
          <a:p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3. ОО «Речевое развитие»-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 </a:t>
            </a:r>
          </a:p>
          <a:p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3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4365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grpSp>
        <p:nvGrpSpPr>
          <p:cNvPr id="7" name="Группа 6"/>
          <p:cNvGrpSpPr/>
          <p:nvPr/>
        </p:nvGrpSpPr>
        <p:grpSpPr>
          <a:xfrm>
            <a:off x="539553" y="-31901"/>
            <a:ext cx="8666560" cy="6766890"/>
            <a:chOff x="539553" y="-31901"/>
            <a:chExt cx="8666560" cy="6766890"/>
          </a:xfrm>
        </p:grpSpPr>
        <p:sp>
          <p:nvSpPr>
            <p:cNvPr id="5" name="TextBox 4"/>
            <p:cNvSpPr txBox="1"/>
            <p:nvPr/>
          </p:nvSpPr>
          <p:spPr>
            <a:xfrm>
              <a:off x="539553" y="548680"/>
              <a:ext cx="8424935" cy="6186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4. ОО «Художественно-эстетическое развитие»-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5. ОО «Физическое развитие»-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  </a:r>
              <a:r>
                <a:rPr lang="ru-RU" b="1" i="1" dirty="0" err="1">
                  <a:latin typeface="Times New Roman" pitchFamily="18" charset="0"/>
                  <a:cs typeface="Times New Roman" pitchFamily="18" charset="0"/>
                </a:rPr>
                <a:t>саморегуляции</a:t>
              </a:r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</a:t>
              </a:r>
              <a:endParaRPr lang="ru-RU" b="1" dirty="0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0852" y="-31901"/>
              <a:ext cx="1395261" cy="12173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50956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grpSp>
        <p:nvGrpSpPr>
          <p:cNvPr id="7" name="Группа 6"/>
          <p:cNvGrpSpPr/>
          <p:nvPr/>
        </p:nvGrpSpPr>
        <p:grpSpPr>
          <a:xfrm>
            <a:off x="467545" y="404664"/>
            <a:ext cx="8655526" cy="6874276"/>
            <a:chOff x="467545" y="404664"/>
            <a:chExt cx="8655526" cy="6874276"/>
          </a:xfrm>
        </p:grpSpPr>
        <p:sp>
          <p:nvSpPr>
            <p:cNvPr id="5" name="TextBox 4"/>
            <p:cNvSpPr txBox="1"/>
            <p:nvPr/>
          </p:nvSpPr>
          <p:spPr>
            <a:xfrm>
              <a:off x="467545" y="404664"/>
              <a:ext cx="8424936" cy="563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Вариативная часть сформирована на основе регионального компонента и основана на интеграции комплексных и парциальных программ отражающих следующие направления: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ru-RU" b="1" i="1" dirty="0" err="1">
                  <a:latin typeface="Times New Roman" pitchFamily="18" charset="0"/>
                  <a:cs typeface="Times New Roman" pitchFamily="18" charset="0"/>
                </a:rPr>
                <a:t>Этнорегиональный</a:t>
              </a:r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 компонент ООП основанный на региональной программе дошкольного образования «</a:t>
              </a:r>
              <a:r>
                <a:rPr lang="ru-RU" b="1" i="1" dirty="0" err="1">
                  <a:latin typeface="Times New Roman" pitchFamily="18" charset="0"/>
                  <a:cs typeface="Times New Roman" pitchFamily="18" charset="0"/>
                </a:rPr>
                <a:t>Сөенеч</a:t>
              </a:r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» - «Радость познания»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2. Программа обучения </a:t>
              </a:r>
              <a:r>
                <a:rPr lang="ru-RU" b="1" i="1" dirty="0" err="1">
                  <a:latin typeface="Times New Roman" pitchFamily="18" charset="0"/>
                  <a:cs typeface="Times New Roman" pitchFamily="18" charset="0"/>
                </a:rPr>
                <a:t>татароязычных</a:t>
              </a:r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 детей русскому языку «Изучаем русский язык» С.М. </a:t>
              </a:r>
              <a:r>
                <a:rPr lang="ru-RU" b="1" i="1" dirty="0" err="1">
                  <a:latin typeface="Times New Roman" pitchFamily="18" charset="0"/>
                  <a:cs typeface="Times New Roman" pitchFamily="18" charset="0"/>
                </a:rPr>
                <a:t>Гаффарова</a:t>
              </a:r>
              <a:endParaRPr lang="ru-RU" b="1" i="1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3. Экологическое воспитание дошкольников, основанное на программе «Юный эколог».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Организационный раздел включает в себя: 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Психолого-педагогические условия, обеспечивающие развитие ребенка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Организация развивающей предметно-пространственной среды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Кадровые условия реализации программы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Перечень литературных источников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Перечень средств обучения и воспитания в группах ДОУ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Медико - социальное обучение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Финансовые условия реализации программы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Планирование образовательной деятельности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Режим дня</a:t>
              </a:r>
            </a:p>
            <a:p>
              <a:r>
                <a:rPr lang="ru-RU" b="1" i="1" dirty="0">
                  <a:latin typeface="Times New Roman" pitchFamily="18" charset="0"/>
                  <a:cs typeface="Times New Roman" pitchFamily="18" charset="0"/>
                </a:rPr>
                <a:t>Особенности традиционных событий, праздников</a:t>
              </a: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4515" y="3501008"/>
              <a:ext cx="3118556" cy="37779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63562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1322</Words>
  <Application>Microsoft Office PowerPoint</Application>
  <PresentationFormat>Экран (4:3)</PresentationFormat>
  <Paragraphs>52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Acquest Script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Liliya</dc:creator>
  <cp:lastModifiedBy>Пользователь Windows</cp:lastModifiedBy>
  <cp:revision>4</cp:revision>
  <dcterms:created xsi:type="dcterms:W3CDTF">2020-01-22T16:45:01Z</dcterms:created>
  <dcterms:modified xsi:type="dcterms:W3CDTF">2022-02-24T14:03:29Z</dcterms:modified>
</cp:coreProperties>
</file>